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2" r:id="rId2"/>
    <p:sldId id="305" r:id="rId3"/>
    <p:sldId id="303" r:id="rId4"/>
    <p:sldId id="306" r:id="rId5"/>
    <p:sldId id="308" r:id="rId6"/>
    <p:sldId id="259" r:id="rId7"/>
    <p:sldId id="307" r:id="rId8"/>
    <p:sldId id="332" r:id="rId9"/>
    <p:sldId id="309" r:id="rId10"/>
    <p:sldId id="310" r:id="rId11"/>
    <p:sldId id="311" r:id="rId12"/>
    <p:sldId id="287" r:id="rId13"/>
    <p:sldId id="304" r:id="rId14"/>
    <p:sldId id="312" r:id="rId15"/>
    <p:sldId id="313" r:id="rId16"/>
    <p:sldId id="314" r:id="rId17"/>
    <p:sldId id="316" r:id="rId18"/>
    <p:sldId id="315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5" r:id="rId3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82C47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0551" autoAdjust="0"/>
  </p:normalViewPr>
  <p:slideViewPr>
    <p:cSldViewPr snapToGrid="0" snapToObjects="1">
      <p:cViewPr varScale="1">
        <p:scale>
          <a:sx n="106" d="100"/>
          <a:sy n="106" d="100"/>
        </p:scale>
        <p:origin x="8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9062E9-DC4F-4069-BD8F-8429D2F2F55B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2024-08-01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3E2BFC6-0E4F-4F97-97C8-6CBB02551434}" type="datetime1">
              <a:rPr lang="ko-KR" altLang="en-US" smtClean="0"/>
              <a:pPr/>
              <a:t>2024-08-01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34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70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21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4030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120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5D0AB-FE5B-42EB-AA1F-9ACC0B879D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68E27CF-2A41-46B2-A424-E0F969D6184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5653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42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E8142-1664-43BB-8837-89F39CBE7B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6E3E0B-E7E3-4081-B427-949622515EED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D62FD-6005-42A9-AF5F-8ECB112D45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7D886F3-4117-4298-9C4F-C5B5C1A95D16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4988D-A3EE-4AFC-B724-AC6EC51B6A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82FCC74-C996-4023-8639-4412F15D1CD4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565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156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82DE1-2CFA-4A80-9BAE-407D31C03B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618AC1-8BBC-4AE6-96ED-193ADF740F8C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65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6BFCD5-7E8A-4F7A-996B-71EA7A29E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928BD09-CA5E-450E-A59F-9A64E0DC3B8F}" type="datetime1">
              <a:rPr lang="ko-KR" altLang="en-US" noProof="0" smtClean="0"/>
              <a:t>2024-08-01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182587"/>
            <a:ext cx="5651293" cy="1181189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000" b="1" i="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571500"/>
            <a:ext cx="4791637" cy="693337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69F25C5-25DC-48AB-9669-BD9EC99C38CE}" type="datetime1">
              <a:rPr lang="ko-KR" altLang="en-US" smtClean="0"/>
              <a:t>2024-08-01</a:t>
            </a:fld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b.mtrace.go.kr/portal/dataSet/topicStatsPage.do?clsId=CLS_0002&amp;datasetId=DS_MST_0000000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.kma.go.kr/climate/heatWave/selectHeatWaveChart.d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imateknowledgeportal.worldbank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182587"/>
            <a:ext cx="5823711" cy="1181189"/>
          </a:xfrm>
        </p:spPr>
        <p:txBody>
          <a:bodyPr rtlCol="0"/>
          <a:lstStyle/>
          <a:p>
            <a:pPr rtl="0"/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기후 변화와</a:t>
            </a:r>
            <a:br>
              <a:rPr lang="en-US" altLang="ko-KR" sz="4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4400" dirty="0" err="1">
                <a:solidFill>
                  <a:schemeClr val="accent3">
                    <a:lumMod val="75000"/>
                  </a:schemeClr>
                </a:solidFill>
              </a:rPr>
              <a:t>식중독균주별</a:t>
            </a:r>
            <a:r>
              <a:rPr lang="ko-KR" altLang="en-US" sz="4400" dirty="0">
                <a:solidFill>
                  <a:schemeClr val="accent3">
                    <a:lumMod val="75000"/>
                  </a:schemeClr>
                </a:solidFill>
              </a:rPr>
              <a:t> 분석</a:t>
            </a:r>
            <a:endParaRPr lang="ko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207" y="4450080"/>
            <a:ext cx="5755517" cy="607103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2000" dirty="0"/>
              <a:t>8</a:t>
            </a:r>
            <a:r>
              <a:rPr lang="ko-KR" altLang="en-US" sz="2000" dirty="0"/>
              <a:t>조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이현종</a:t>
            </a:r>
            <a:r>
              <a:rPr lang="en-US" altLang="ko-KR" sz="2000" dirty="0"/>
              <a:t> </a:t>
            </a:r>
            <a:r>
              <a:rPr lang="ko-KR" altLang="en-US" sz="2000" dirty="0" err="1"/>
              <a:t>황은혁</a:t>
            </a:r>
            <a:r>
              <a:rPr lang="en-US" altLang="ko-KR" sz="2000" dirty="0"/>
              <a:t> </a:t>
            </a:r>
            <a:r>
              <a:rPr lang="ko-KR" altLang="en-US" sz="2000" dirty="0"/>
              <a:t>김재성 </a:t>
            </a:r>
            <a:r>
              <a:rPr lang="ko-KR" altLang="en-US" sz="2000" dirty="0" err="1"/>
              <a:t>장재웅</a:t>
            </a:r>
            <a:r>
              <a:rPr lang="en-US" altLang="ko-KR" sz="2000" dirty="0"/>
              <a:t> </a:t>
            </a:r>
            <a:endParaRPr lang="ko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15A3C2-02E8-49C7-9C82-FB287138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41" y="0"/>
            <a:ext cx="4433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차례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 sz="2400" dirty="0"/>
              <a:t>1. </a:t>
            </a:r>
            <a:r>
              <a:rPr lang="ko-KR" altLang="en-US" sz="2400" dirty="0"/>
              <a:t>온실효과 소개</a:t>
            </a:r>
            <a:endParaRPr lang="en-US" altLang="ko-KR" sz="2400" dirty="0"/>
          </a:p>
          <a:p>
            <a:pPr rtl="0"/>
            <a:r>
              <a:rPr lang="en-US" altLang="ko-KR" sz="2400" dirty="0"/>
              <a:t>2. </a:t>
            </a:r>
            <a:r>
              <a:rPr lang="ko-KR" altLang="en-US" sz="2400" dirty="0"/>
              <a:t>사용 데이터 소개</a:t>
            </a:r>
            <a:endParaRPr lang="en-US" altLang="ko-KR" sz="2400" dirty="0"/>
          </a:p>
          <a:p>
            <a:pPr rtl="0"/>
            <a:r>
              <a:rPr lang="en-US" altLang="ko-KR" sz="2400" dirty="0"/>
              <a:t>3.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결과</a:t>
            </a:r>
            <a:endParaRPr lang="en-US" altLang="ko-KR" sz="2400" dirty="0"/>
          </a:p>
          <a:p>
            <a:pPr rtl="0"/>
            <a:r>
              <a:rPr lang="en-US" altLang="ko-KR" sz="2400" dirty="0"/>
              <a:t>4. </a:t>
            </a:r>
            <a:r>
              <a:rPr lang="ko-KR" altLang="en-US" sz="2400" dirty="0"/>
              <a:t>불면증 환자 증대 그래프 </a:t>
            </a:r>
            <a:endParaRPr lang="en-US" altLang="ko-KR" sz="2400" dirty="0"/>
          </a:p>
          <a:p>
            <a:pPr rtl="0"/>
            <a:r>
              <a:rPr lang="en-US" altLang="ko-KR" sz="2400" dirty="0"/>
              <a:t>5. 10</a:t>
            </a:r>
            <a:r>
              <a:rPr lang="ko-KR" altLang="en-US" sz="2400" dirty="0"/>
              <a:t>년간 기온 변화 그래프</a:t>
            </a:r>
            <a:endParaRPr lang="en-US" altLang="ko-KR" sz="2400" dirty="0"/>
          </a:p>
          <a:p>
            <a:r>
              <a:rPr lang="en-US" altLang="ko-KR" sz="2400" dirty="0"/>
              <a:t>6. 10</a:t>
            </a:r>
            <a:r>
              <a:rPr lang="ko-KR" altLang="en-US" sz="2400" dirty="0"/>
              <a:t>년간 </a:t>
            </a:r>
            <a:r>
              <a:rPr lang="en-US" altLang="ko-KR" sz="2400" dirty="0"/>
              <a:t>co2 </a:t>
            </a:r>
            <a:r>
              <a:rPr lang="ko-KR" altLang="en-US" sz="2400" dirty="0"/>
              <a:t>그래프</a:t>
            </a:r>
            <a:endParaRPr lang="en-US" altLang="ko-KR" sz="2400" dirty="0"/>
          </a:p>
          <a:p>
            <a:pPr rtl="0"/>
            <a:r>
              <a:rPr lang="en-US" altLang="ko-KR" sz="2400" dirty="0"/>
              <a:t>7. </a:t>
            </a:r>
            <a:r>
              <a:rPr lang="ko-KR" altLang="en-US" sz="2400" dirty="0"/>
              <a:t>축산 수 및 석유 소비량 그래프 </a:t>
            </a:r>
            <a:endParaRPr lang="en-US" altLang="ko-KR" sz="2400" dirty="0"/>
          </a:p>
          <a:p>
            <a:pPr rtl="0"/>
            <a:endParaRPr lang="en-US" altLang="ko-KR" sz="2400" dirty="0"/>
          </a:p>
          <a:p>
            <a:pPr rtl="0"/>
            <a:endParaRPr lang="en-US" altLang="ko-KR" sz="2400" dirty="0"/>
          </a:p>
          <a:p>
            <a:pPr rtl="0"/>
            <a:endParaRPr lang="en-US" altLang="ko-KR" dirty="0"/>
          </a:p>
          <a:p>
            <a:pPr rtl="0"/>
            <a:endParaRPr lang="en-US" altLang="ko-KR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5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온실 효과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>
            <a:normAutofit/>
          </a:bodyPr>
          <a:lstStyle/>
          <a:p>
            <a:r>
              <a:rPr lang="ko-KR" altLang="en-US" sz="2000" dirty="0"/>
              <a:t>온실 효과는 대기 중 온실기체   </a:t>
            </a:r>
            <a:r>
              <a:rPr lang="en-US" altLang="ko-KR" sz="2000" dirty="0"/>
              <a:t>(</a:t>
            </a:r>
            <a:r>
              <a:rPr lang="ko-KR" altLang="en-US" sz="2000" dirty="0"/>
              <a:t>수증기</a:t>
            </a:r>
            <a:r>
              <a:rPr lang="en-US" altLang="ko-KR" sz="2000" dirty="0"/>
              <a:t>,</a:t>
            </a:r>
            <a:r>
              <a:rPr lang="ko-KR" altLang="en-US" sz="2000" dirty="0"/>
              <a:t>이산화탄소</a:t>
            </a:r>
            <a:r>
              <a:rPr lang="en-US" altLang="ko-KR" sz="2000" dirty="0"/>
              <a:t>)</a:t>
            </a:r>
            <a:r>
              <a:rPr lang="ko-KR" altLang="en-US" sz="2000" dirty="0"/>
              <a:t>에 의해       지구 표면 가까이에 열들이 갇히는 것을 의미한다</a:t>
            </a:r>
            <a:endParaRPr lang="en-US" altLang="ko-KR" sz="2000" dirty="0"/>
          </a:p>
          <a:p>
            <a:r>
              <a:rPr lang="ko-KR" altLang="en-US" sz="2000" dirty="0"/>
              <a:t>열을 가두는 온실가스들은         가스가 없을 때보다                따뜻하게 온도를 유지해주는      지구를 감싸는 담요</a:t>
            </a:r>
            <a:endParaRPr lang="en-US" altLang="ja-JP" sz="20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83A2B3AE-F6FD-81A5-5509-105A751E14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635" r="19635"/>
          <a:stretch>
            <a:fillRect/>
          </a:stretch>
        </p:blipFill>
        <p:spPr>
          <a:xfrm>
            <a:off x="76201" y="461963"/>
            <a:ext cx="5430884" cy="5715000"/>
          </a:xfrm>
        </p:spPr>
      </p:pic>
    </p:spTree>
    <p:extLst>
      <p:ext uri="{BB962C8B-B14F-4D97-AF65-F5344CB8AC3E}">
        <p14:creationId xmlns:p14="http://schemas.microsoft.com/office/powerpoint/2010/main" val="36610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2. </a:t>
            </a:r>
            <a:r>
              <a:rPr lang="ko-KR" altLang="en-US" dirty="0"/>
              <a:t>사용 데이터 소개</a:t>
            </a:r>
            <a:endParaRPr lang="en-US" altLang="ja-JP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2166245"/>
            <a:ext cx="5041900" cy="4073688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대한민국온도데이터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https://data.kma.go.kr/climate/average30Years/selectAverage30YearsList.do?pgmNo=113)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 err="1"/>
              <a:t>시군구별</a:t>
            </a:r>
            <a:r>
              <a:rPr lang="ko-KR" altLang="en-US" dirty="0"/>
              <a:t> 주요 정신질환 통계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https://www.data.go.kr/data/15118810/fileData.do)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/>
              <a:t>대한민국 석유소비량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https://www.data.go.kr/data/15054604/fileData.do?recommendDataYn=Y</a:t>
            </a:r>
            <a:r>
              <a:rPr lang="en-US" altLang="ko-KR" dirty="0"/>
              <a:t>)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501205" y="2038571"/>
            <a:ext cx="5041900" cy="3949480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연도별 소 </a:t>
            </a:r>
            <a:r>
              <a:rPr lang="ko-KR" altLang="en-US" dirty="0" err="1"/>
              <a:t>사육량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hlinkClick r:id="rId3"/>
              </a:rPr>
              <a:t>https://datalab.mtrace.go.kr/portal/dataSet/topicStatsPage.do?clsId=CLS_0002&amp;datasetId=DS_MST_0000000001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안면도 </a:t>
            </a:r>
            <a:r>
              <a:rPr lang="en-US" altLang="ko-KR" dirty="0"/>
              <a:t>co2 </a:t>
            </a:r>
            <a:r>
              <a:rPr lang="ko-KR" altLang="en-US" dirty="0"/>
              <a:t>연평균 농도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https://www.index.go.kr/unity/potal/main/EachDtlPageDetail.do?idx_cd=1399</a:t>
            </a:r>
            <a:r>
              <a:rPr lang="en-US" altLang="ko-KR" dirty="0"/>
              <a:t>)</a:t>
            </a:r>
            <a:r>
              <a:rPr lang="ko" dirty="0"/>
              <a:t>. 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3.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  <a:endParaRPr lang="en-US" altLang="ja-JP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D7552-2288-431E-2757-D7C24B30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" y="1970034"/>
            <a:ext cx="7861585" cy="4035532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F093A5A-AD6E-CC93-25C5-53EDA0051B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64870" y="2615071"/>
            <a:ext cx="3779172" cy="1491263"/>
          </a:xfrm>
        </p:spPr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년부터 </a:t>
            </a:r>
            <a:r>
              <a:rPr lang="en-US" altLang="ko-KR" dirty="0"/>
              <a:t>2022</a:t>
            </a:r>
            <a:r>
              <a:rPr lang="ko-KR" altLang="en-US" dirty="0" err="1"/>
              <a:t>년까지를</a:t>
            </a:r>
            <a:r>
              <a:rPr lang="ko-KR" altLang="en-US" dirty="0"/>
              <a:t>        인덱스로 지정</a:t>
            </a:r>
            <a:endParaRPr lang="en-US" altLang="ko-KR" dirty="0"/>
          </a:p>
          <a:p>
            <a:r>
              <a:rPr lang="ko-KR" altLang="en-US" dirty="0"/>
              <a:t>사용할 데이터를 칼럼으로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488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4. </a:t>
            </a:r>
            <a:r>
              <a:rPr lang="ko-KR" altLang="en-US" sz="2400" dirty="0"/>
              <a:t>불면증 환자 증대 그래프</a:t>
            </a:r>
            <a:endParaRPr lang="ko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E4C18-2B65-BB87-EE9B-F1B31548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14" y="1557867"/>
            <a:ext cx="5960540" cy="4470405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1F8A669-99A8-413B-DB12-3D305A1B00DB}"/>
              </a:ext>
            </a:extLst>
          </p:cNvPr>
          <p:cNvSpPr txBox="1">
            <a:spLocks/>
          </p:cNvSpPr>
          <p:nvPr/>
        </p:nvSpPr>
        <p:spPr>
          <a:xfrm>
            <a:off x="6642630" y="1836140"/>
            <a:ext cx="3779172" cy="1491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수면장애를 호소하는 환자들의 수가 매해 늘어남을 확인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A9DA91-0053-221E-D69F-47B22930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99" y="3071044"/>
            <a:ext cx="4737234" cy="31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0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5. 10</a:t>
            </a:r>
            <a:r>
              <a:rPr lang="ko-KR" altLang="en-US" sz="2400" dirty="0"/>
              <a:t>년간 기온 변화 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5E2A6-3357-DC11-FDF4-93E1EFF9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44" y="1822447"/>
            <a:ext cx="7696211" cy="3848106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6693E2AB-B78E-9139-EF07-6701664F75AC}"/>
              </a:ext>
            </a:extLst>
          </p:cNvPr>
          <p:cNvSpPr txBox="1">
            <a:spLocks/>
          </p:cNvSpPr>
          <p:nvPr/>
        </p:nvSpPr>
        <p:spPr>
          <a:xfrm>
            <a:off x="7960070" y="2615071"/>
            <a:ext cx="3779172" cy="2541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r>
              <a:rPr lang="ko-KR" altLang="en-US" dirty="0"/>
              <a:t>년간의 데이터를 확인          </a:t>
            </a:r>
            <a:r>
              <a:rPr lang="en-US" altLang="ko-KR" dirty="0"/>
              <a:t>10</a:t>
            </a:r>
            <a:r>
              <a:rPr lang="ko-KR" altLang="en-US" dirty="0"/>
              <a:t>년간 온도변화는 드라마틱하게 증가하지 않았다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년치 데이터로는 온실효과를    증대를 설명하긴 힘들다</a:t>
            </a:r>
            <a:r>
              <a:rPr lang="en-US" altLang="ko-KR" dirty="0"/>
              <a:t>.</a:t>
            </a:r>
            <a:r>
              <a:rPr lang="ko-KR" altLang="en-US" dirty="0"/>
              <a:t>    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159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dirty="0"/>
              <a:t>6. </a:t>
            </a:r>
            <a:r>
              <a:rPr lang="ko-KR" altLang="en-US" sz="2400" dirty="0"/>
              <a:t>축산 수 및 석유 소비량 그래프</a:t>
            </a:r>
            <a:endParaRPr lang="en-US" altLang="ja-JP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501205" y="2038571"/>
            <a:ext cx="5041900" cy="39494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온실가스의 종류 중 하나인 </a:t>
            </a:r>
            <a:r>
              <a:rPr lang="en-US" altLang="ko-KR" dirty="0"/>
              <a:t>CO2 </a:t>
            </a:r>
            <a:r>
              <a:rPr lang="ko-KR" altLang="en-US" dirty="0"/>
              <a:t>농도는 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CDAF08-CBF9-938A-3D5B-372AA854854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49800" y="1955800"/>
            <a:ext cx="5329050" cy="3693583"/>
          </a:xfrm>
        </p:spPr>
      </p:pic>
    </p:spTree>
    <p:extLst>
      <p:ext uri="{BB962C8B-B14F-4D97-AF65-F5344CB8AC3E}">
        <p14:creationId xmlns:p14="http://schemas.microsoft.com/office/powerpoint/2010/main" val="71648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6. </a:t>
            </a:r>
            <a:r>
              <a:rPr lang="ko-KR" altLang="en-US" sz="2400" dirty="0"/>
              <a:t>축산 수 및 석유 소비량 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2E2AB2-8290-6B5E-273C-E3141A2A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4" y="1439333"/>
            <a:ext cx="5616230" cy="3369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229E09-14A8-5BC8-90F8-FB7C32C3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32" y="1484130"/>
            <a:ext cx="5541568" cy="332494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569489A-DAD1-2BF5-2258-5A048F7871B5}"/>
              </a:ext>
            </a:extLst>
          </p:cNvPr>
          <p:cNvSpPr txBox="1">
            <a:spLocks/>
          </p:cNvSpPr>
          <p:nvPr/>
        </p:nvSpPr>
        <p:spPr>
          <a:xfrm>
            <a:off x="3104439" y="6104467"/>
            <a:ext cx="3779172" cy="1540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0C945D5-7AF0-3E4D-14C4-9DCA009E4E59}"/>
              </a:ext>
            </a:extLst>
          </p:cNvPr>
          <p:cNvSpPr txBox="1">
            <a:spLocks/>
          </p:cNvSpPr>
          <p:nvPr/>
        </p:nvSpPr>
        <p:spPr>
          <a:xfrm>
            <a:off x="296323" y="5293882"/>
            <a:ext cx="11065943" cy="1133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100</a:t>
            </a:r>
            <a:r>
              <a:rPr lang="ko-KR" altLang="en-US" dirty="0"/>
              <a:t>만 단위로 축소된 그래프에서 </a:t>
            </a:r>
            <a:r>
              <a:rPr lang="en-US" altLang="ko-KR" dirty="0"/>
              <a:t>5</a:t>
            </a:r>
            <a:r>
              <a:rPr lang="ko-KR" altLang="en-US" dirty="0"/>
              <a:t>년치를 살펴보면  </a:t>
            </a:r>
            <a:r>
              <a:rPr lang="ko-KR" altLang="en-US" dirty="0" err="1"/>
              <a:t>가축수</a:t>
            </a:r>
            <a:r>
              <a:rPr lang="en-US" altLang="ko-KR" dirty="0"/>
              <a:t>(</a:t>
            </a:r>
            <a:r>
              <a:rPr lang="ko-KR" altLang="en-US" dirty="0"/>
              <a:t>소</a:t>
            </a:r>
            <a:r>
              <a:rPr lang="en-US" altLang="ko-KR" dirty="0"/>
              <a:t>)</a:t>
            </a:r>
            <a:r>
              <a:rPr lang="ko-KR" altLang="en-US" dirty="0"/>
              <a:t>가 증가함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석유 소비량도 대체적으로 증가하고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93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dirty="0"/>
              <a:t>7. 10</a:t>
            </a:r>
            <a:r>
              <a:rPr lang="ko-KR" altLang="en-US" sz="2400" dirty="0"/>
              <a:t>년간 </a:t>
            </a:r>
            <a:r>
              <a:rPr lang="en-US" altLang="ko-KR" sz="2400" dirty="0"/>
              <a:t>co2 </a:t>
            </a:r>
            <a:r>
              <a:rPr lang="ko-KR" altLang="en-US" sz="2400" dirty="0"/>
              <a:t>그래프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38B21-9383-5A8A-562E-CD8CF5FF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5232"/>
            <a:ext cx="6417741" cy="4813306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DADEF0B-692E-DFCD-7EAB-DB6E81E9A44E}"/>
              </a:ext>
            </a:extLst>
          </p:cNvPr>
          <p:cNvSpPr txBox="1">
            <a:spLocks/>
          </p:cNvSpPr>
          <p:nvPr/>
        </p:nvSpPr>
        <p:spPr>
          <a:xfrm>
            <a:off x="7435136" y="2428804"/>
            <a:ext cx="3779172" cy="2541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온실효과의 지표로                 활용되고 있는 </a:t>
            </a:r>
            <a:r>
              <a:rPr lang="en-US" altLang="ko-KR" dirty="0"/>
              <a:t>CO2</a:t>
            </a:r>
            <a:r>
              <a:rPr lang="ko-KR" altLang="en-US" dirty="0"/>
              <a:t>를 측정해보면  계속해서 증가함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530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80462" y="1374775"/>
            <a:ext cx="4791637" cy="4911725"/>
          </a:xfrm>
        </p:spPr>
        <p:txBody>
          <a:bodyPr rtlCol="0">
            <a:normAutofit/>
          </a:bodyPr>
          <a:lstStyle/>
          <a:p>
            <a:r>
              <a:rPr lang="ko-KR" altLang="en-US" sz="2000" dirty="0"/>
              <a:t>대기의 </a:t>
            </a:r>
            <a:r>
              <a:rPr lang="en-US" altLang="ko-KR" sz="2000" dirty="0"/>
              <a:t>CO2 </a:t>
            </a:r>
            <a:r>
              <a:rPr lang="ko-KR" altLang="en-US" sz="2000" dirty="0"/>
              <a:t>농도로 확인 </a:t>
            </a:r>
            <a:r>
              <a:rPr lang="ko-KR" altLang="en-US" sz="2000" dirty="0" err="1"/>
              <a:t>했을때</a:t>
            </a:r>
            <a:r>
              <a:rPr lang="ko-KR" altLang="en-US" sz="2000" dirty="0"/>
              <a:t>   매해 증가함을 확인했고</a:t>
            </a:r>
            <a:r>
              <a:rPr lang="en-US" altLang="ko-KR" sz="2000" dirty="0"/>
              <a:t>,           </a:t>
            </a:r>
            <a:r>
              <a:rPr lang="ko-KR" altLang="en-US" sz="2000" dirty="0"/>
              <a:t>따라서 우리나라는                 매해 온실효과가 증가할 것</a:t>
            </a:r>
            <a:r>
              <a:rPr lang="en-US" altLang="ko-KR" sz="2000"/>
              <a:t>!</a:t>
            </a:r>
            <a:r>
              <a:rPr lang="ko-KR" altLang="en-US" sz="2000"/>
              <a:t>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9454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주제 선정 이유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ko-KR" altLang="en-US" sz="2400" b="1" dirty="0"/>
              <a:t>지구 온난화로 인해 우리나라의  기온이 올라가 우리나라의 특징인 </a:t>
            </a:r>
            <a:r>
              <a:rPr lang="ko-KR" altLang="en-US" sz="2400" b="1" dirty="0" err="1"/>
              <a:t>고온다습한</a:t>
            </a:r>
            <a:r>
              <a:rPr lang="ko-KR" altLang="en-US" sz="2400" b="1" dirty="0"/>
              <a:t> 기후가 심화되었습니다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이로 인해 식중독균이 보다 쉽게 증식을 하고 피해사례가 많이 발생하였기에 기온에 따른 식중독 균에 끼치는 영향에 대해 알아보자</a:t>
            </a:r>
            <a:r>
              <a:rPr lang="en-US" altLang="ko-KR" sz="2400" b="1" dirty="0"/>
              <a:t>.</a:t>
            </a:r>
            <a:endParaRPr lang="en-US" altLang="ja-JP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F90C6-FAB4-4E83-9DF3-527A28B2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3" y="571501"/>
            <a:ext cx="6112697" cy="5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기후변화 (r60 판) - 나무위키">
            <a:extLst>
              <a:ext uri="{FF2B5EF4-FFF2-40B4-BE49-F238E27FC236}">
                <a16:creationId xmlns:a16="http://schemas.microsoft.com/office/drawing/2014/main" id="{46E40D15-02C0-46CF-A65F-E30D1B9B0A3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24405"/>
          <a:stretch>
            <a:fillRect/>
          </a:stretch>
        </p:blipFill>
        <p:spPr bwMode="auto">
          <a:xfrm>
            <a:off x="6982691" y="847898"/>
            <a:ext cx="5209309" cy="50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sz="2000" dirty="0"/>
              <a:t>기후 변화로 인한 사회적 환경적 변화</a:t>
            </a:r>
            <a:endParaRPr lang="ko" sz="2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70000" lnSpcReduction="20000"/>
          </a:bodyPr>
          <a:lstStyle/>
          <a:p>
            <a:pPr algn="ctr" rtl="0"/>
            <a:r>
              <a:rPr lang="ko-KR" altLang="en-US" dirty="0"/>
              <a:t>지구온난화가 대구 폭염에 미치는 영향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407709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1800" dirty="0"/>
              <a:t>지구온난화가 대구 폭염에 주는 영향</a:t>
            </a:r>
            <a:endParaRPr lang="ko" sz="1800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ko-KR" altLang="en-US" sz="1400" dirty="0"/>
              <a:t>대구 폭염일수와 대구 폭염기간 확인</a:t>
            </a:r>
            <a:endParaRPr lang="en-US" altLang="ko-KR" sz="1400" dirty="0"/>
          </a:p>
          <a:p>
            <a:pPr rtl="0"/>
            <a:r>
              <a:rPr lang="ko-KR" altLang="en-US" sz="1400" dirty="0"/>
              <a:t>폭염 일수가 많거나 폭염기간이 가장 길었던 해 찾기</a:t>
            </a:r>
            <a:endParaRPr lang="en-US" altLang="ko-KR" sz="1400" dirty="0"/>
          </a:p>
          <a:p>
            <a:pPr rtl="0"/>
            <a:r>
              <a:rPr lang="ko-KR" altLang="en-US" sz="1400" dirty="0"/>
              <a:t>기후 변화로 인해 어떤 환경적요인이 작용했을까</a:t>
            </a:r>
            <a:r>
              <a:rPr lang="en-US" altLang="ko-KR" sz="1400" dirty="0"/>
              <a:t>?</a:t>
            </a:r>
          </a:p>
          <a:p>
            <a:pPr rtl="0"/>
            <a:r>
              <a:rPr lang="ko-KR" altLang="en-US" sz="1400" dirty="0"/>
              <a:t>결론 </a:t>
            </a:r>
            <a:r>
              <a:rPr lang="en-US" altLang="ko-KR" sz="1400" dirty="0"/>
              <a:t>: </a:t>
            </a:r>
            <a:r>
              <a:rPr lang="ko-KR" altLang="en-US" sz="1400" dirty="0"/>
              <a:t>기후변화인 지구온난화가 환경적요인인 대구 폭염에 미치는 영향</a:t>
            </a:r>
            <a:endParaRPr lang="en-US" altLang="ko-KR" sz="1400" dirty="0"/>
          </a:p>
          <a:p>
            <a:pPr rtl="0"/>
            <a:endParaRPr lang="en-US" altLang="ja-JP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CBBF69-208C-4DB1-94A0-B40AFEF7BA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6호 태풍도 중국으로…'폭염' 장기화 신호">
            <a:extLst>
              <a:ext uri="{FF2B5EF4-FFF2-40B4-BE49-F238E27FC236}">
                <a16:creationId xmlns:a16="http://schemas.microsoft.com/office/drawing/2014/main" id="{0394BF5D-C2A0-4C25-8903-72DFEDC7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71500"/>
            <a:ext cx="5553075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85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대구 폭염 일수와 폭염기간 알아보기</a:t>
            </a:r>
            <a:endParaRPr lang="en-US" altLang="ja-JP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61B289-8D50-489B-9804-2A7E2167617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2385" y="1529541"/>
            <a:ext cx="5777346" cy="5112327"/>
          </a:xfrm>
        </p:spPr>
      </p:pic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0924" y="1629295"/>
            <a:ext cx="5192181" cy="501257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100" dirty="0"/>
              <a:t>기상청 자료</a:t>
            </a:r>
            <a:r>
              <a:rPr lang="en-US" altLang="ko-KR" sz="1100" dirty="0"/>
              <a:t>(</a:t>
            </a:r>
            <a:r>
              <a:rPr lang="en-US" altLang="ko-KR" sz="1100" dirty="0">
                <a:hlinkClick r:id="rId4"/>
              </a:rPr>
              <a:t>https://data.kma.go.kr/climate/heatWave/selectHeatWaveChart.do</a:t>
            </a:r>
            <a:r>
              <a:rPr lang="en-US" altLang="ko-KR" sz="1100" dirty="0"/>
              <a:t>)</a:t>
            </a:r>
          </a:p>
          <a:p>
            <a:pPr rtl="0"/>
            <a:r>
              <a:rPr lang="ko-KR" altLang="en-US" sz="1100" dirty="0"/>
              <a:t>이 그래프는 기상청의 자료를 통해 시각화 시킨 그래프입니다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대구 폭염횟수는 </a:t>
            </a:r>
            <a:r>
              <a:rPr lang="en-US" altLang="ko-KR" sz="1100" dirty="0"/>
              <a:t>2015</a:t>
            </a:r>
            <a:r>
              <a:rPr lang="ko-KR" altLang="en-US" sz="1100" dirty="0"/>
              <a:t>년부터 대구 폭염 횟수가 증가하다가 </a:t>
            </a:r>
            <a:r>
              <a:rPr lang="en-US" altLang="ko-KR" sz="1100" dirty="0"/>
              <a:t>2018</a:t>
            </a:r>
            <a:r>
              <a:rPr lang="ko-KR" altLang="en-US" sz="1100" dirty="0"/>
              <a:t>년도에 정점을 찍고 </a:t>
            </a:r>
            <a:r>
              <a:rPr lang="en-US" altLang="ko-KR" sz="1100" dirty="0"/>
              <a:t>2021</a:t>
            </a:r>
            <a:r>
              <a:rPr lang="ko-KR" altLang="en-US" sz="1100" dirty="0"/>
              <a:t>년까지 서서히 감소했습니다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그러다가 </a:t>
            </a:r>
            <a:r>
              <a:rPr lang="en-US" altLang="ko-KR" sz="1100" dirty="0"/>
              <a:t>2021</a:t>
            </a:r>
            <a:r>
              <a:rPr lang="ko-KR" altLang="en-US" sz="1100" dirty="0"/>
              <a:t>년 부터 </a:t>
            </a:r>
            <a:r>
              <a:rPr lang="en-US" altLang="ko-KR" sz="1100" dirty="0"/>
              <a:t>22</a:t>
            </a:r>
            <a:r>
              <a:rPr lang="ko-KR" altLang="en-US" sz="1100" dirty="0"/>
              <a:t>년에 정점을 찍고 급격히 감소했습니다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폭염지속일은 </a:t>
            </a:r>
            <a:r>
              <a:rPr lang="en-US" altLang="ko-KR" sz="1100" dirty="0"/>
              <a:t>2018</a:t>
            </a:r>
            <a:r>
              <a:rPr lang="ko-KR" altLang="en-US" sz="1100" dirty="0"/>
              <a:t>년도에 가장 최고점을 찍었고 그 이후로 비슷한 수치를 보이고 있습니다</a:t>
            </a:r>
            <a:r>
              <a:rPr lang="en-US" altLang="ko-KR" sz="1100" dirty="0"/>
              <a:t>.</a:t>
            </a:r>
          </a:p>
          <a:p>
            <a:pPr rtl="0"/>
            <a:r>
              <a:rPr lang="ko-KR" altLang="en-US" sz="1100" dirty="0"/>
              <a:t>그래서 가장 기후변화가 컸던 </a:t>
            </a:r>
            <a:r>
              <a:rPr lang="en-US" altLang="ko-KR" sz="1100" dirty="0"/>
              <a:t>2018</a:t>
            </a:r>
            <a:r>
              <a:rPr lang="ko-KR" altLang="en-US" sz="1100" dirty="0"/>
              <a:t>년과 </a:t>
            </a:r>
            <a:r>
              <a:rPr lang="en-US" altLang="ko-KR" sz="1100" dirty="0"/>
              <a:t>2022</a:t>
            </a:r>
            <a:r>
              <a:rPr lang="ko-KR" altLang="en-US" sz="1100" dirty="0"/>
              <a:t>년 살펴보겠습니다</a:t>
            </a:r>
            <a:r>
              <a:rPr lang="en-US" altLang="ko-KR" sz="1050" dirty="0"/>
              <a:t>.</a:t>
            </a:r>
          </a:p>
          <a:p>
            <a:pPr rtl="0"/>
            <a:endParaRPr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182373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20171-B752-4870-B641-1D6AF57D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년에 폭염이 가장 많았던 이유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84EF01-6BED-4B5B-A3B9-878707AE15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5883" y="1304047"/>
            <a:ext cx="5918662" cy="440712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F121A7E-1D78-4F29-A91F-02882BBE7101}"/>
              </a:ext>
            </a:extLst>
          </p:cNvPr>
          <p:cNvSpPr txBox="1">
            <a:spLocks/>
          </p:cNvSpPr>
          <p:nvPr/>
        </p:nvSpPr>
        <p:spPr>
          <a:xfrm>
            <a:off x="315883" y="5821680"/>
            <a:ext cx="5780117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2018</a:t>
            </a:r>
            <a:r>
              <a:rPr lang="ko-KR" altLang="en-US" sz="1400" dirty="0">
                <a:solidFill>
                  <a:schemeClr val="tx1"/>
                </a:solidFill>
              </a:rPr>
              <a:t>년 폭염특보 및 최고기온분포도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B66525-C960-4887-B3CE-913DF422AD26}"/>
              </a:ext>
            </a:extLst>
          </p:cNvPr>
          <p:cNvSpPr txBox="1">
            <a:spLocks/>
          </p:cNvSpPr>
          <p:nvPr/>
        </p:nvSpPr>
        <p:spPr>
          <a:xfrm>
            <a:off x="6234545" y="1335515"/>
            <a:ext cx="5641572" cy="4407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2018</a:t>
            </a:r>
            <a:r>
              <a:rPr lang="ko-KR" altLang="en-US" sz="1400" dirty="0">
                <a:solidFill>
                  <a:schemeClr val="tx1"/>
                </a:solidFill>
              </a:rPr>
              <a:t>년에는 대구를 포함하여 일 최고기온 </a:t>
            </a:r>
            <a:r>
              <a:rPr lang="en-US" altLang="ko-KR" sz="1400" dirty="0">
                <a:solidFill>
                  <a:schemeClr val="tx1"/>
                </a:solidFill>
              </a:rPr>
              <a:t>39.6°C</a:t>
            </a:r>
            <a:r>
              <a:rPr lang="ko-KR" altLang="en-US" sz="1400" dirty="0">
                <a:solidFill>
                  <a:schemeClr val="tx1"/>
                </a:solidFill>
              </a:rPr>
              <a:t>를 기록하며 </a:t>
            </a:r>
            <a:r>
              <a:rPr lang="en-US" altLang="ko-KR" sz="1400" dirty="0">
                <a:solidFill>
                  <a:schemeClr val="tx1"/>
                </a:solidFill>
              </a:rPr>
              <a:t>1907</a:t>
            </a:r>
            <a:r>
              <a:rPr lang="ko-KR" altLang="en-US" sz="1400" dirty="0">
                <a:solidFill>
                  <a:schemeClr val="tx1"/>
                </a:solidFill>
              </a:rPr>
              <a:t>년 이후로 가장 높은 기온이 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이때 결정적으로 영향을 준 요인은 제트기류의 변화였습니다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지구온난화로 인해 제트기류의 흐름이 불안정해지면서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오호츠크해 기단이 확장하여 한국에 왔어야 할 장마전선이 일본으로 밀려났었습니다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그래서 중국에서 온 북태평양 고기압이 빠져나가지 못하고 상공에 열 대류 현상이 자리잡아 무더운 날씨가 지속 됐었던 해 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 때 한국 뿐만 아니라 전 세계적으로 폭염이 닥쳤었다고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AA14B7-3E69-41C3-BF6E-39A47A1C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9" y="4239491"/>
            <a:ext cx="4754880" cy="15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12F0-5F3B-441A-9AE4-E98BAF61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년에 폭염이 많았던 이유와 그 이후 폭염이 줄었던 이유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9E9FC0-D7E2-4294-8BD7-D150666141E0}"/>
              </a:ext>
            </a:extLst>
          </p:cNvPr>
          <p:cNvSpPr txBox="1">
            <a:spLocks/>
          </p:cNvSpPr>
          <p:nvPr/>
        </p:nvSpPr>
        <p:spPr>
          <a:xfrm>
            <a:off x="565265" y="1379912"/>
            <a:ext cx="5376795" cy="241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22</a:t>
            </a:r>
            <a:r>
              <a:rPr lang="ko-KR" altLang="en-US" sz="1400" dirty="0">
                <a:solidFill>
                  <a:schemeClr val="tx1"/>
                </a:solidFill>
              </a:rPr>
              <a:t>년에도 북태평양 고기압의 영향으로 </a:t>
            </a:r>
            <a:r>
              <a:rPr lang="en-US" altLang="ko-KR" sz="1400" dirty="0">
                <a:solidFill>
                  <a:schemeClr val="tx1"/>
                </a:solidFill>
              </a:rPr>
              <a:t>7</a:t>
            </a:r>
            <a:r>
              <a:rPr lang="ko-KR" altLang="en-US" sz="1400" dirty="0">
                <a:solidFill>
                  <a:schemeClr val="tx1"/>
                </a:solidFill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일 부터 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Pretendard JP"/>
              </a:rPr>
              <a:t> 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36.2°C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JP"/>
              </a:rPr>
              <a:t>를 기록 했습니다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JP"/>
              </a:rPr>
              <a:t>하지만 비가 많이 내려 폭염이 점차 줄어 들었습니다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endParaRPr lang="en-US" altLang="ko-KR" sz="1400" b="1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2023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년 부터는 한반도가 열대기후처럼 습도가 높아지고 비가 많이 내리기 시작했습니다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.</a:t>
            </a:r>
          </a:p>
          <a:p>
            <a:endParaRPr lang="en-US" altLang="ko-KR" sz="1400" dirty="0">
              <a:solidFill>
                <a:srgbClr val="212529"/>
              </a:solidFill>
              <a:latin typeface="Pretendard JP"/>
            </a:endParaRPr>
          </a:p>
          <a:p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그래서 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2018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년도 만큼 폭염이 이어지지 않아 폭염횟수와 폭염기간이 급격하게 줄어드는 모습을 보였습니다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.</a:t>
            </a:r>
          </a:p>
          <a:p>
            <a:r>
              <a:rPr lang="ko-KR" altLang="en-US" sz="1400" dirty="0" err="1">
                <a:solidFill>
                  <a:srgbClr val="212529"/>
                </a:solidFill>
                <a:latin typeface="Pretendard JP"/>
              </a:rPr>
              <a:t>자료출처</a:t>
            </a:r>
            <a:r>
              <a:rPr lang="ko-KR" altLang="en-US" sz="1400" dirty="0">
                <a:solidFill>
                  <a:srgbClr val="212529"/>
                </a:solidFill>
                <a:latin typeface="Pretendard JP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Pretendard JP"/>
              </a:rPr>
              <a:t>: https://hrcopinion.co.kr/</a:t>
            </a:r>
          </a:p>
          <a:p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9E7A4-A81B-443F-8D50-4F59163B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3429000"/>
            <a:ext cx="5486862" cy="2830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3A66D-0996-428C-A8F8-3423DD10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379913"/>
            <a:ext cx="5952067" cy="2830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9D345-2F0C-40AA-9B14-0F3B05B7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28" y="3488365"/>
            <a:ext cx="5758872" cy="27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D33CC-D152-4C97-84F6-8E6B69EB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열대 기후인 베트남과 한국의 </a:t>
            </a:r>
            <a:r>
              <a:rPr lang="en-US" altLang="ko-KR" dirty="0"/>
              <a:t>7~8</a:t>
            </a:r>
            <a:r>
              <a:rPr lang="ko-KR" altLang="en-US" dirty="0"/>
              <a:t>월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9A98AA-98F8-4B20-9880-11CE194938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69971" y="1353645"/>
            <a:ext cx="3570168" cy="47069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00577-0E39-420B-B1FB-2002C201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30" y="1353645"/>
            <a:ext cx="3948544" cy="47069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580797D-128E-446C-8B0A-7146393E3047}"/>
              </a:ext>
            </a:extLst>
          </p:cNvPr>
          <p:cNvSpPr txBox="1">
            <a:spLocks/>
          </p:cNvSpPr>
          <p:nvPr/>
        </p:nvSpPr>
        <p:spPr>
          <a:xfrm>
            <a:off x="639413" y="1270517"/>
            <a:ext cx="3741962" cy="4706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이 그래프는 지표면 근처의 공기 온도를 측정해서 평균화한 그래프 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자료 출처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https://climateknowledgeportal.worldbank.org/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베트남과 한국의 </a:t>
            </a:r>
            <a:r>
              <a:rPr lang="en-US" altLang="ko-KR" sz="1400" dirty="0">
                <a:solidFill>
                  <a:schemeClr val="tx1"/>
                </a:solidFill>
              </a:rPr>
              <a:t>7~8</a:t>
            </a:r>
            <a:r>
              <a:rPr lang="ko-KR" altLang="en-US" sz="1400" dirty="0">
                <a:solidFill>
                  <a:schemeClr val="tx1"/>
                </a:solidFill>
              </a:rPr>
              <a:t>월 비교 그래프를 보시면 </a:t>
            </a:r>
            <a:r>
              <a:rPr lang="en-US" altLang="ko-KR" sz="1400" dirty="0">
                <a:solidFill>
                  <a:schemeClr val="tx1"/>
                </a:solidFill>
              </a:rPr>
              <a:t>7</a:t>
            </a:r>
            <a:r>
              <a:rPr lang="ko-KR" altLang="en-US" sz="1400" dirty="0">
                <a:solidFill>
                  <a:schemeClr val="tx1"/>
                </a:solidFill>
              </a:rPr>
              <a:t>월달에는 두 국가의 강수량이 거의 비슷한 수준입니다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이제 한국도 여름에 열대기후처럼 온도도 높고 강수량도 높은 기후가 되고 있음을 알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그러나 기온은 한국이 베트남보다 더 높은데 아마도 </a:t>
            </a:r>
            <a:r>
              <a:rPr lang="en-US" altLang="ko-KR" sz="1400" dirty="0">
                <a:solidFill>
                  <a:schemeClr val="tx1"/>
                </a:solidFill>
              </a:rPr>
              <a:t>7~8</a:t>
            </a:r>
            <a:r>
              <a:rPr lang="ko-KR" altLang="en-US" sz="1400" dirty="0">
                <a:solidFill>
                  <a:schemeClr val="tx1"/>
                </a:solidFill>
              </a:rPr>
              <a:t>월 외엔 건조한 기후가 많고 지구온난화로 더워진 공기를 충분히 식혀주지 못해서 기온이 더 높게 측정 된 것 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3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ACC37-3E34-4B41-9B6F-A69B0474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결론 </a:t>
            </a:r>
            <a:r>
              <a:rPr lang="en-US" altLang="ko-KR" sz="2000" dirty="0"/>
              <a:t>: </a:t>
            </a:r>
            <a:r>
              <a:rPr lang="ko-KR" altLang="en-US" sz="2000" dirty="0"/>
              <a:t>기후변화인 지구온난화가 환경적요인인 대구 폭염에 미치는 영향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1FF27-0AFC-4FDD-8A7C-5284D8C7AB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제트기류의 변화와 북태평양 고기압의 이동이 </a:t>
            </a:r>
            <a:r>
              <a:rPr lang="en-US" altLang="ko-KR" dirty="0"/>
              <a:t>2018</a:t>
            </a:r>
            <a:r>
              <a:rPr lang="ko-KR" altLang="en-US" dirty="0"/>
              <a:t>년 대구 폭염에 가장 많은 영향을 끼쳤습니다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2. 2018</a:t>
            </a:r>
            <a:r>
              <a:rPr lang="ko-KR" altLang="en-US" dirty="0"/>
              <a:t>년에 지구온난화로 전 세계적인 폭염이 이어지면서 북태평양고기압이 더 뜨겁고 커졌습니다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3. 2022</a:t>
            </a:r>
            <a:r>
              <a:rPr lang="ko-KR" altLang="en-US" dirty="0"/>
              <a:t>년도 이후 한국도 베트남처럼 </a:t>
            </a:r>
            <a:r>
              <a:rPr lang="en-US" altLang="ko-KR" dirty="0"/>
              <a:t>7~8</a:t>
            </a:r>
            <a:r>
              <a:rPr lang="ko-KR" altLang="en-US" dirty="0"/>
              <a:t>월에 습하고 비가 많이 내리는 열대기후와 비슷해 졌고 비가 내림으로써 열기를 식히는 효과가 나타나 대구의 폭염횟수와 폭염 일수가 줄었습니다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한국은 여름에 북태평양 고기압의 영향을 많이 받는데 지구 온난화로 인해 더 뜨겁고 커져버렸고</a:t>
            </a:r>
            <a:r>
              <a:rPr lang="en-US" altLang="ko-KR" dirty="0"/>
              <a:t>, </a:t>
            </a:r>
            <a:r>
              <a:rPr lang="ko-KR" altLang="en-US" dirty="0"/>
              <a:t>건조한 날에는 열대 지역만큼 뜨겁고</a:t>
            </a:r>
            <a:r>
              <a:rPr lang="en-US" altLang="ko-KR" dirty="0"/>
              <a:t>, </a:t>
            </a:r>
            <a:r>
              <a:rPr lang="ko-KR" altLang="en-US" dirty="0"/>
              <a:t>비가 올 땐 더운데 다가 습한 환경적 변화가 생겼습니다</a:t>
            </a:r>
            <a:r>
              <a:rPr lang="en-US" altLang="ko-KR" dirty="0"/>
              <a:t>. </a:t>
            </a:r>
            <a:r>
              <a:rPr lang="ko-KR" altLang="en-US" dirty="0"/>
              <a:t>이러한 요소가 대구의 폭염에 큰 영향을 끼쳤다는 걸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줄 요약 </a:t>
            </a:r>
            <a:r>
              <a:rPr lang="en-US" altLang="ko-KR" dirty="0"/>
              <a:t>: </a:t>
            </a:r>
            <a:r>
              <a:rPr lang="ko-KR" altLang="en-US" dirty="0"/>
              <a:t>대구 폭염은 비가 안 오면 무조건 발생한다</a:t>
            </a:r>
            <a:r>
              <a:rPr lang="en-US" altLang="ko-KR" dirty="0"/>
              <a:t>. </a:t>
            </a:r>
            <a:r>
              <a:rPr lang="ko-KR" altLang="en-US" dirty="0"/>
              <a:t>비가 오면 폭염은 줄어 들지만 덥고 끈적한 날씨가 된다</a:t>
            </a:r>
            <a:r>
              <a:rPr lang="en-US" altLang="ko-KR" dirty="0"/>
              <a:t>. </a:t>
            </a:r>
            <a:r>
              <a:rPr lang="ko-KR" altLang="en-US" dirty="0"/>
              <a:t>이상입니다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635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A303E8-44D1-4F84-B721-CA80BFAE2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9" r="10829"/>
          <a:stretch/>
        </p:blipFill>
        <p:spPr>
          <a:xfrm>
            <a:off x="6956276" y="902525"/>
            <a:ext cx="5235724" cy="5045867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3200" dirty="0"/>
              <a:t>기후변화로 인한</a:t>
            </a:r>
            <a:br>
              <a:rPr lang="en-US" altLang="ko-KR" sz="3200" dirty="0"/>
            </a:br>
            <a:r>
              <a:rPr lang="ko-KR" altLang="en-US" sz="3200" dirty="0"/>
              <a:t>사회적 </a:t>
            </a:r>
            <a:r>
              <a:rPr lang="en-US" altLang="ko-KR" sz="3200" dirty="0"/>
              <a:t>&amp; </a:t>
            </a:r>
            <a:r>
              <a:rPr lang="ko-KR" altLang="en-US" sz="3200" dirty="0"/>
              <a:t>환경적 변화</a:t>
            </a:r>
            <a:endParaRPr lang="ko" sz="3200" dirty="0"/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6728717B-3C56-47B4-A262-AAD4D70D6119}"/>
              </a:ext>
            </a:extLst>
          </p:cNvPr>
          <p:cNvSpPr txBox="1">
            <a:spLocks/>
          </p:cNvSpPr>
          <p:nvPr/>
        </p:nvSpPr>
        <p:spPr>
          <a:xfrm>
            <a:off x="1108430" y="4148447"/>
            <a:ext cx="5651293" cy="1181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150" baseline="0">
                <a:solidFill>
                  <a:schemeClr val="accent3">
                    <a:lumMod val="9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온도별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 식중독균 특성 파악 및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Wide Latin" panose="020A0A07050505020404" pitchFamily="18" charset="0"/>
            </a:endParaRPr>
          </a:p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Wide Latin" panose="020A0A07050505020404" pitchFamily="18" charset="0"/>
              </a:rPr>
              <a:t>기온 변화에 따른 식중독 추이 예측</a:t>
            </a:r>
            <a:endParaRPr lang="ko" sz="2000" dirty="0">
              <a:solidFill>
                <a:schemeClr val="bg1">
                  <a:lumMod val="75000"/>
                </a:schemeClr>
              </a:solidFill>
              <a:latin typeface="Wide Latin" panose="020A0A070505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1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US" altLang="ko-KR" dirty="0"/>
              <a:t>2018~2022 </a:t>
            </a:r>
            <a:r>
              <a:rPr lang="ko-KR" altLang="en-US" dirty="0" err="1"/>
              <a:t>세균별</a:t>
            </a:r>
            <a:r>
              <a:rPr lang="ko-KR" altLang="en-US" dirty="0"/>
              <a:t> 식중독 발생현황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22C5AE-9347-46CC-B728-96C4B6E0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9" y="1414301"/>
            <a:ext cx="11376561" cy="50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55126-2767-48C9-B7C9-446852B3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2018~2022 </a:t>
            </a:r>
            <a:r>
              <a:rPr lang="ko-KR" altLang="en-US" dirty="0"/>
              <a:t>월별 식중독 발생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71D13-9421-47FC-AE4A-7F1BB37372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21138" y="2309751"/>
            <a:ext cx="4222713" cy="3588142"/>
          </a:xfrm>
        </p:spPr>
        <p:txBody>
          <a:bodyPr/>
          <a:lstStyle/>
          <a:p>
            <a:r>
              <a:rPr lang="ko-KR" altLang="en-US" dirty="0"/>
              <a:t>대부분의 식중독균은 온도가 높아지면</a:t>
            </a:r>
            <a:br>
              <a:rPr lang="en-US" altLang="ko-KR" dirty="0"/>
            </a:br>
            <a:r>
              <a:rPr lang="ko-KR" altLang="en-US" dirty="0"/>
              <a:t>활성이 강해지는 경향을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병원성 대장균과 살모넬라균이</a:t>
            </a:r>
            <a:br>
              <a:rPr lang="en-US" altLang="ko-KR" dirty="0"/>
            </a:br>
            <a:r>
              <a:rPr lang="ko-KR" altLang="en-US" dirty="0"/>
              <a:t>식중독 발병의 주요 원인이 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노로바이러스는</a:t>
            </a:r>
            <a:r>
              <a:rPr lang="ko-KR" altLang="en-US" dirty="0"/>
              <a:t> 활성 온도가 타 균주에</a:t>
            </a:r>
            <a:br>
              <a:rPr lang="en-US" altLang="ko-KR" dirty="0"/>
            </a:br>
            <a:r>
              <a:rPr lang="ko-KR" altLang="en-US" dirty="0"/>
              <a:t>비해 낮기 때문에 비교적 낮은 온도에서</a:t>
            </a:r>
            <a:br>
              <a:rPr lang="en-US" altLang="ko-KR" dirty="0"/>
            </a:br>
            <a:r>
              <a:rPr lang="ko-KR" altLang="en-US" dirty="0" err="1"/>
              <a:t>활성됨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F9500-755A-4788-A4D9-9FA15D85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7" y="1470025"/>
            <a:ext cx="6222888" cy="45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1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DDD6-E8E3-4FD4-A371-90094C459E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AutoNum type="arabicPeriod"/>
            </a:pPr>
            <a:r>
              <a:rPr lang="ko-KR" altLang="en-US" sz="3600" b="1" dirty="0"/>
              <a:t> 지구온난화로 인한 우리나라의 기후 변화</a:t>
            </a:r>
            <a:endParaRPr lang="en-US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온실효과 원인 분석</a:t>
            </a:r>
            <a:endParaRPr lang="en-US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지구온난화가 대구 폭염에 미치는 영향 </a:t>
            </a:r>
            <a:endParaRPr lang="en-US" altLang="ko-KR" sz="3600" b="1" dirty="0"/>
          </a:p>
          <a:p>
            <a:pPr marL="342900" indent="-342900" rtl="0">
              <a:buAutoNum type="arabicPeriod"/>
            </a:pPr>
            <a:r>
              <a:rPr lang="ko-KR" altLang="en-US" sz="3600" b="1" dirty="0"/>
              <a:t> </a:t>
            </a:r>
            <a:r>
              <a:rPr lang="ko-KR" altLang="en-US" sz="3600" b="1" dirty="0" err="1"/>
              <a:t>온도별</a:t>
            </a:r>
            <a:r>
              <a:rPr lang="ko-KR" altLang="en-US" sz="3600" b="1" dirty="0"/>
              <a:t> 식중독균 특성 파악 및 기온 변화에</a:t>
            </a:r>
            <a:endParaRPr lang="en-US" altLang="ko-KR" sz="3600" b="1" dirty="0"/>
          </a:p>
          <a:p>
            <a:pPr marL="0" indent="0" rtl="0">
              <a:buNone/>
            </a:pPr>
            <a:r>
              <a:rPr lang="ko-KR" altLang="en-US" sz="3600" b="1" dirty="0"/>
              <a:t>   따른 식중독 추이 예측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38C17-49D4-4C33-81AE-AE378095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연도별 최고 기온 및 평균 기온 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5A9C5-8109-48FD-B745-56810EC7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6" y="1447606"/>
            <a:ext cx="5393839" cy="4414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2FCE87-980F-407C-A587-29DD0CFF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13" y="1530733"/>
            <a:ext cx="5562569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47243-B612-4C39-A28B-A00BD6AC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연도별 최고 기온 변화에 따른 주요 식중독 균의 동향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7AB57-FAD9-4358-9E9F-07E73974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3" y="1325881"/>
            <a:ext cx="11394373" cy="52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C20C6-D4BD-4B1C-8061-C6D525C8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초코</a:t>
            </a:r>
            <a:r>
              <a:rPr lang="ko-KR" altLang="en-US" dirty="0"/>
              <a:t> 케이크</a:t>
            </a:r>
            <a:br>
              <a:rPr lang="en-US" altLang="ko-KR" dirty="0"/>
            </a:br>
            <a:r>
              <a:rPr lang="ko-KR" altLang="en-US" dirty="0"/>
              <a:t>학교 급식 집단 식중독 사태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C44C5B-A6CA-4009-8DC3-109F7771CD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476" y="3429000"/>
            <a:ext cx="5818910" cy="3289464"/>
          </a:xfrm>
        </p:spPr>
        <p:txBody>
          <a:bodyPr/>
          <a:lstStyle/>
          <a:p>
            <a:r>
              <a:rPr lang="ko-KR" altLang="en-US" dirty="0"/>
              <a:t>식중독 전염병 특성상 개인보다는 집단의 형태로</a:t>
            </a:r>
            <a:br>
              <a:rPr lang="en-US" altLang="ko-KR" dirty="0"/>
            </a:br>
            <a:r>
              <a:rPr lang="ko-KR" altLang="en-US" dirty="0"/>
              <a:t>나타나는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년은 유난히 더운 날이 많았고 최고 기온 또한</a:t>
            </a:r>
            <a:br>
              <a:rPr lang="en-US" altLang="ko-KR" dirty="0"/>
            </a:br>
            <a:r>
              <a:rPr lang="en-US" altLang="ko-KR" dirty="0"/>
              <a:t>2000</a:t>
            </a:r>
            <a:r>
              <a:rPr lang="ko-KR" altLang="en-US" dirty="0"/>
              <a:t>년 이후 최대를 기록할 정도로 더웠음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1499D-A6D1-4E6C-A18C-7D848BD1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t="-1422" r="39880" b="25874"/>
          <a:stretch/>
        </p:blipFill>
        <p:spPr>
          <a:xfrm>
            <a:off x="490972" y="1193470"/>
            <a:ext cx="5124202" cy="5524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6A915-5367-4BDC-8E0B-80500A1A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41" r="33255"/>
          <a:stretch/>
        </p:blipFill>
        <p:spPr>
          <a:xfrm>
            <a:off x="5843373" y="1506257"/>
            <a:ext cx="6043116" cy="11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47243-B612-4C39-A28B-A00BD6AC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식중독 추이 예측 및 정리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656D14-E403-4C1E-A36B-C2A748D3E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13" y="2201387"/>
            <a:ext cx="10904437" cy="297022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>
                <a:solidFill>
                  <a:srgbClr val="FF0000"/>
                </a:solidFill>
              </a:rPr>
              <a:t>지구온난화</a:t>
            </a:r>
            <a:r>
              <a:rPr lang="ko-KR" altLang="en-US" dirty="0"/>
              <a:t>로 인해 </a:t>
            </a:r>
            <a:r>
              <a:rPr lang="ko-KR" altLang="en-US" dirty="0">
                <a:solidFill>
                  <a:srgbClr val="FF0000"/>
                </a:solidFill>
              </a:rPr>
              <a:t>기온의 지표들이 상승</a:t>
            </a:r>
            <a:r>
              <a:rPr lang="ko-KR" altLang="en-US" dirty="0"/>
              <a:t>하는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경향을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기온의 상승과 식중독 균의 주요 균주인 </a:t>
            </a:r>
            <a:r>
              <a:rPr lang="ko-KR" altLang="en-US" dirty="0">
                <a:solidFill>
                  <a:srgbClr val="FF0000"/>
                </a:solidFill>
              </a:rPr>
              <a:t>병원성 대장균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살모넬라균</a:t>
            </a:r>
            <a:r>
              <a:rPr lang="ko-KR" altLang="en-US" dirty="0"/>
              <a:t>이 유사한 추세를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식중독 발병은 온도와 영향을 받지만 </a:t>
            </a:r>
            <a:r>
              <a:rPr lang="ko-KR" altLang="en-US" dirty="0">
                <a:solidFill>
                  <a:srgbClr val="FF0000"/>
                </a:solidFill>
              </a:rPr>
              <a:t>집단적 발생</a:t>
            </a:r>
            <a:r>
              <a:rPr lang="ko-KR" altLang="en-US" dirty="0"/>
              <a:t>과 같은 상황적 요소도 영향을 받음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앞으로 지구온난화가 지속된다면 기온의 상승은 </a:t>
            </a:r>
            <a:r>
              <a:rPr lang="ko-KR" altLang="en-US" dirty="0">
                <a:solidFill>
                  <a:srgbClr val="FF0000"/>
                </a:solidFill>
              </a:rPr>
              <a:t>미생물이 번식하기 더 좋은 환경</a:t>
            </a:r>
            <a:r>
              <a:rPr lang="ko-KR" altLang="en-US" dirty="0"/>
              <a:t>을 제공하여 </a:t>
            </a:r>
            <a:br>
              <a:rPr lang="en-US" altLang="ko-KR" dirty="0"/>
            </a:br>
            <a:r>
              <a:rPr lang="ko-KR" altLang="en-US" dirty="0"/>
              <a:t>더 높은 발병률을 보일 것으로 예상됨</a:t>
            </a:r>
            <a:r>
              <a:rPr lang="en-US" altLang="ko-KR" dirty="0"/>
              <a:t>.</a:t>
            </a:r>
            <a:r>
              <a:rPr lang="ko-KR" altLang="en-US" dirty="0"/>
              <a:t>또한 기온이 상승함에 따라 </a:t>
            </a:r>
            <a:r>
              <a:rPr lang="ko-KR" altLang="en-US" dirty="0">
                <a:solidFill>
                  <a:srgbClr val="FF0000"/>
                </a:solidFill>
              </a:rPr>
              <a:t>새로운 균주</a:t>
            </a:r>
            <a:r>
              <a:rPr lang="ko-KR" altLang="en-US" dirty="0"/>
              <a:t>가 식중독 균으로 </a:t>
            </a:r>
            <a:br>
              <a:rPr lang="en-US" altLang="ko-KR" dirty="0"/>
            </a:br>
            <a:r>
              <a:rPr lang="ko-KR" altLang="en-US" dirty="0"/>
              <a:t>출현할 가능성도 있어 보임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8276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F5CE4E-C2F3-4B26-966B-C781D05ADF94}"/>
              </a:ext>
            </a:extLst>
          </p:cNvPr>
          <p:cNvSpPr/>
          <p:nvPr/>
        </p:nvSpPr>
        <p:spPr>
          <a:xfrm>
            <a:off x="714530" y="633334"/>
            <a:ext cx="10762938" cy="5591332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DDA42-FAE4-4D87-8855-3508475FD3C9}"/>
              </a:ext>
            </a:extLst>
          </p:cNvPr>
          <p:cNvSpPr txBox="1"/>
          <p:nvPr/>
        </p:nvSpPr>
        <p:spPr>
          <a:xfrm>
            <a:off x="2704476" y="2345963"/>
            <a:ext cx="6648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감 사 합 </a:t>
            </a:r>
            <a:r>
              <a:rPr lang="ko-KR" altLang="en-US" sz="8000" b="1" dirty="0" err="1">
                <a:solidFill>
                  <a:schemeClr val="bg1"/>
                </a:solidFill>
              </a:rPr>
              <a:t>니</a:t>
            </a:r>
            <a:r>
              <a:rPr lang="ko-KR" altLang="en-US" sz="8000" b="1" dirty="0">
                <a:solidFill>
                  <a:schemeClr val="bg1"/>
                </a:solidFill>
              </a:rPr>
              <a:t> 다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r>
              <a:rPr lang="ko-KR" altLang="en-US" sz="8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6164-BECF-4170-B096-67705FB96AA1}"/>
              </a:ext>
            </a:extLst>
          </p:cNvPr>
          <p:cNvSpPr txBox="1"/>
          <p:nvPr/>
        </p:nvSpPr>
        <p:spPr>
          <a:xfrm>
            <a:off x="3509571" y="3686890"/>
            <a:ext cx="5172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Thank you!!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7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852C5F-832F-4AFC-AC6E-7AD468B36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3" r="10743"/>
          <a:stretch/>
        </p:blipFill>
        <p:spPr>
          <a:xfrm>
            <a:off x="234779" y="-1"/>
            <a:ext cx="6236042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64CEBDE-DECC-4A6C-98FD-E48A988B23DA}"/>
              </a:ext>
            </a:extLst>
          </p:cNvPr>
          <p:cNvSpPr/>
          <p:nvPr/>
        </p:nvSpPr>
        <p:spPr>
          <a:xfrm>
            <a:off x="5955958" y="1800072"/>
            <a:ext cx="6236042" cy="3241485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지구온난화란</a:t>
            </a:r>
            <a:r>
              <a:rPr lang="en-US" altLang="ko-KR" dirty="0"/>
              <a:t>?</a:t>
            </a:r>
            <a:endParaRPr lang="ko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1978" y="2671398"/>
            <a:ext cx="5058209" cy="21653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지구의 장기적인 온도상승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을 의미</a:t>
            </a:r>
            <a:endParaRPr lang="en-US" altLang="ko-KR" sz="1800" b="0" i="0" dirty="0">
              <a:solidFill>
                <a:srgbClr val="E8E8E8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해수면상승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산악 및 빙하의 축소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식물의 개화시기의 변화 등 다양한 결과를 초래할 수 있음</a:t>
            </a:r>
            <a:r>
              <a:rPr lang="en-US" altLang="ko-KR" sz="1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73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최근 뉴스</a:t>
            </a:r>
            <a:endParaRPr lang="ko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87864-7B48-44A3-BA2D-EB1328D4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8" y="1657569"/>
            <a:ext cx="8840761" cy="2098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14A19A-74A3-44DB-B59F-3A16AD92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99" y="2930314"/>
            <a:ext cx="8840761" cy="2081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20A16-CA77-45F9-91A1-97DE6306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78" y="4462552"/>
            <a:ext cx="8917059" cy="20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FF62611-C449-47A0-BCDB-F67A519EDB12}"/>
              </a:ext>
            </a:extLst>
          </p:cNvPr>
          <p:cNvSpPr txBox="1"/>
          <p:nvPr/>
        </p:nvSpPr>
        <p:spPr>
          <a:xfrm>
            <a:off x="7022891" y="835642"/>
            <a:ext cx="4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데이터 출처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기상자료 </a:t>
            </a:r>
            <a:r>
              <a:rPr lang="ko-KR" altLang="en-US" b="1" dirty="0" err="1">
                <a:solidFill>
                  <a:schemeClr val="bg1"/>
                </a:solidFill>
              </a:rPr>
              <a:t>개방포털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FC8C4-9278-4CAA-BFE3-3D1F9C24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" y="1346886"/>
            <a:ext cx="12079574" cy="5511114"/>
          </a:xfrm>
          <a:prstGeom prst="rect">
            <a:avLst/>
          </a:prstGeom>
        </p:spPr>
      </p:pic>
      <p:sp>
        <p:nvSpPr>
          <p:cNvPr id="19" name="제목 20">
            <a:extLst>
              <a:ext uri="{FF2B5EF4-FFF2-40B4-BE49-F238E27FC236}">
                <a16:creationId xmlns:a16="http://schemas.microsoft.com/office/drawing/2014/main" id="{9B6B8327-28B3-44F0-880D-DF3D2450EB8B}"/>
              </a:ext>
            </a:extLst>
          </p:cNvPr>
          <p:cNvSpPr txBox="1">
            <a:spLocks/>
          </p:cNvSpPr>
          <p:nvPr/>
        </p:nvSpPr>
        <p:spPr>
          <a:xfrm>
            <a:off x="4596710" y="144652"/>
            <a:ext cx="7508652" cy="69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algn="r"/>
            <a:r>
              <a:rPr lang="ko-KR" altLang="en-US" dirty="0"/>
              <a:t>년도 별 최고기온</a:t>
            </a:r>
            <a:r>
              <a:rPr lang="en-US" altLang="ko-KR" dirty="0"/>
              <a:t>, </a:t>
            </a:r>
            <a:r>
              <a:rPr lang="ko-KR" altLang="en-US" dirty="0"/>
              <a:t>최저기온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16" y="144652"/>
            <a:ext cx="7508652" cy="693337"/>
          </a:xfrm>
        </p:spPr>
        <p:txBody>
          <a:bodyPr rtlCol="0"/>
          <a:lstStyle/>
          <a:p>
            <a:pPr rtl="0"/>
            <a:r>
              <a:rPr lang="ko-KR" altLang="en-US" dirty="0"/>
              <a:t>년도 별 평균최고기온</a:t>
            </a:r>
            <a:r>
              <a:rPr lang="en-US" altLang="ko-KR" dirty="0"/>
              <a:t>, </a:t>
            </a:r>
            <a:r>
              <a:rPr lang="ko-KR" altLang="en-US" dirty="0"/>
              <a:t>평균최저기온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endParaRPr lang="ko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41628D-5F24-44C0-B4C6-4B743EA8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0516"/>
            <a:ext cx="12192000" cy="5607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A6406-4735-463C-9CB9-0C27C99A1539}"/>
              </a:ext>
            </a:extLst>
          </p:cNvPr>
          <p:cNvSpPr txBox="1"/>
          <p:nvPr/>
        </p:nvSpPr>
        <p:spPr>
          <a:xfrm>
            <a:off x="7022891" y="745702"/>
            <a:ext cx="4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데이터 출처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기상자료 </a:t>
            </a:r>
            <a:r>
              <a:rPr lang="ko-KR" altLang="en-US" b="1" dirty="0" err="1">
                <a:solidFill>
                  <a:schemeClr val="bg1"/>
                </a:solidFill>
              </a:rPr>
              <a:t>개방포털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2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430" y="571500"/>
            <a:ext cx="4791637" cy="693337"/>
          </a:xfrm>
        </p:spPr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80462" y="1374775"/>
            <a:ext cx="4791637" cy="4911725"/>
          </a:xfrm>
        </p:spPr>
        <p:txBody>
          <a:bodyPr rtlCol="0">
            <a:normAutofit/>
          </a:bodyPr>
          <a:lstStyle/>
          <a:p>
            <a:r>
              <a:rPr lang="ko-KR" altLang="en-US" sz="2000" dirty="0"/>
              <a:t>평균 최고 기온과 평균 최소 기온이 매해 지나갈수록 점점 상승을 한다</a:t>
            </a:r>
            <a:r>
              <a:rPr lang="en-US" altLang="ko-KR" sz="2000" dirty="0"/>
              <a:t>.</a:t>
            </a:r>
            <a:r>
              <a:rPr lang="ko-KR" altLang="en-US" sz="2000" dirty="0"/>
              <a:t> 이를 보아 매해 지나갈수록 폭염이 지속되는 날들이 많아지고 있다</a:t>
            </a:r>
            <a:r>
              <a:rPr lang="en-US" altLang="ko-KR" sz="2000" dirty="0"/>
              <a:t>.</a:t>
            </a:r>
            <a:r>
              <a:rPr lang="ko-KR" altLang="en-US" sz="2000" dirty="0"/>
              <a:t>  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7232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온실효과</a:t>
            </a:r>
            <a:endParaRPr lang="ko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467" y="4450080"/>
            <a:ext cx="5989257" cy="60710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ko-KR" altLang="en-US" dirty="0"/>
              <a:t>기후변화가 온실효과에 미치는 영향</a:t>
            </a:r>
            <a:endParaRPr lang="ko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8B36A81-C943-8BD0-3CFD-A42B840CC9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252" r="242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8920083"/>
      </p:ext>
    </p:extLst>
  </p:cSld>
  <p:clrMapOvr>
    <a:masterClrMapping/>
  </p:clrMapOvr>
</p:sld>
</file>

<file path=ppt/theme/theme1.xml><?xml version="1.0" encoding="utf-8"?>
<a:theme xmlns:a="http://schemas.openxmlformats.org/drawingml/2006/main" name="최소화/음소거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16_TF89826194" id="{45FC526C-7406-4BC6-B4A3-594EE3B4ACF7}" vid="{A6277C0B-8AC6-4726-B42F-D34FD00124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{35AD3D42-0CDC-46C8-AEF8-89BB23E9F823}tf89826194_win32</Template>
  <TotalTime>376</TotalTime>
  <Words>1256</Words>
  <Application>Microsoft Office PowerPoint</Application>
  <PresentationFormat>와이드스크린</PresentationFormat>
  <Paragraphs>179</Paragraphs>
  <Slides>34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Meiryo UI</vt:lpstr>
      <vt:lpstr>Pretendard JP</vt:lpstr>
      <vt:lpstr>Malgun Gothic</vt:lpstr>
      <vt:lpstr>Arial</vt:lpstr>
      <vt:lpstr>Calibri</vt:lpstr>
      <vt:lpstr>Consolas</vt:lpstr>
      <vt:lpstr>Wide Latin</vt:lpstr>
      <vt:lpstr>Wingdings</vt:lpstr>
      <vt:lpstr>최소화/음소거</vt:lpstr>
      <vt:lpstr>기후 변화와  식중독균주별 분석</vt:lpstr>
      <vt:lpstr>주제 선정 이유</vt:lpstr>
      <vt:lpstr>목차</vt:lpstr>
      <vt:lpstr>지구온난화란?</vt:lpstr>
      <vt:lpstr>최근 뉴스</vt:lpstr>
      <vt:lpstr>PowerPoint 프레젠테이션</vt:lpstr>
      <vt:lpstr>년도 별 평균최고기온, 평균최저기온, 평균기온</vt:lpstr>
      <vt:lpstr>결론</vt:lpstr>
      <vt:lpstr>온실효과</vt:lpstr>
      <vt:lpstr>차례</vt:lpstr>
      <vt:lpstr>1. 온실 효과</vt:lpstr>
      <vt:lpstr>2. 사용 데이터 소개</vt:lpstr>
      <vt:lpstr>3. 전처리 결과</vt:lpstr>
      <vt:lpstr>4. 불면증 환자 증대 그래프</vt:lpstr>
      <vt:lpstr>5. 10년간 기온 변화 그래프</vt:lpstr>
      <vt:lpstr>6. 축산 수 및 석유 소비량 그래프</vt:lpstr>
      <vt:lpstr>6. 축산 수 및 석유 소비량 그래프</vt:lpstr>
      <vt:lpstr>7. 10년간 co2 그래프</vt:lpstr>
      <vt:lpstr>결론</vt:lpstr>
      <vt:lpstr>기후 변화로 인한 사회적 환경적 변화</vt:lpstr>
      <vt:lpstr>지구온난화가 대구 폭염에 주는 영향</vt:lpstr>
      <vt:lpstr>대구 폭염 일수와 폭염기간 알아보기</vt:lpstr>
      <vt:lpstr>2018년에 폭염이 가장 많았던 이유 </vt:lpstr>
      <vt:lpstr>2022년에 폭염이 많았던 이유와 그 이후 폭염이 줄었던 이유</vt:lpstr>
      <vt:lpstr>열대 기후인 베트남과 한국의 7~8월 비교</vt:lpstr>
      <vt:lpstr>결론 : 기후변화인 지구온난화가 환경적요인인 대구 폭염에 미치는 영향</vt:lpstr>
      <vt:lpstr>기후변화로 인한 사회적 &amp; 환경적 변화</vt:lpstr>
      <vt:lpstr>2018~2022 세균별 식중독 발생현황</vt:lpstr>
      <vt:lpstr>2018~2022 월별 식중독 발생 현황</vt:lpstr>
      <vt:lpstr>연도별 최고 기온 및 평균 기온 변화</vt:lpstr>
      <vt:lpstr>연도별 최고 기온 변화에 따른 주요 식중독 균의 동향</vt:lpstr>
      <vt:lpstr>2018년 초코 케이크 학교 급식 집단 식중독 사태</vt:lpstr>
      <vt:lpstr>식중독 추이 예측 및 정리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KDP-23</dc:creator>
  <cp:lastModifiedBy>KDP-23</cp:lastModifiedBy>
  <cp:revision>26</cp:revision>
  <dcterms:created xsi:type="dcterms:W3CDTF">2024-08-01T01:26:25Z</dcterms:created>
  <dcterms:modified xsi:type="dcterms:W3CDTF">2024-08-01T07:56:21Z</dcterms:modified>
</cp:coreProperties>
</file>